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9" r:id="rId2"/>
    <p:sldId id="256" r:id="rId3"/>
    <p:sldId id="257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63" r:id="rId18"/>
    <p:sldId id="262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58" y="29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Data Avaialbility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4549935495351216"/>
          <c:y val="0.1397820793380104"/>
          <c:w val="0.82342719871880421"/>
          <c:h val="0.6194235656535293"/>
        </c:manualLayout>
      </c:layout>
      <c:barChart>
        <c:barDir val="col"/>
        <c:grouping val="clustered"/>
        <c:varyColors val="0"/>
        <c:ser>
          <c:idx val="1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Sheet1!$A$1:$A$11</c:f>
              <c:strCache>
                <c:ptCount val="11"/>
                <c:pt idx="0">
                  <c:v>0-0.5</c:v>
                </c:pt>
                <c:pt idx="1">
                  <c:v>0.5-1</c:v>
                </c:pt>
                <c:pt idx="2">
                  <c:v>1-1.5</c:v>
                </c:pt>
                <c:pt idx="3">
                  <c:v>1.5-2</c:v>
                </c:pt>
                <c:pt idx="4">
                  <c:v>2-2.5</c:v>
                </c:pt>
                <c:pt idx="5">
                  <c:v>2.5-3</c:v>
                </c:pt>
                <c:pt idx="6">
                  <c:v>3-3.5</c:v>
                </c:pt>
                <c:pt idx="7">
                  <c:v>3.5-4</c:v>
                </c:pt>
                <c:pt idx="8">
                  <c:v>4-4.5</c:v>
                </c:pt>
                <c:pt idx="9">
                  <c:v>4.5-5</c:v>
                </c:pt>
                <c:pt idx="10">
                  <c:v>5-5.5</c:v>
                </c:pt>
              </c:strCache>
            </c:strRef>
          </c:cat>
          <c:val>
            <c:numRef>
              <c:f>Sheet1!$B$1:$B$11</c:f>
              <c:numCache>
                <c:formatCode>General</c:formatCode>
                <c:ptCount val="11"/>
                <c:pt idx="0">
                  <c:v>83</c:v>
                </c:pt>
                <c:pt idx="1">
                  <c:v>6</c:v>
                </c:pt>
                <c:pt idx="2">
                  <c:v>9</c:v>
                </c:pt>
                <c:pt idx="3">
                  <c:v>5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7</c:v>
                </c:pt>
                <c:pt idx="8">
                  <c:v>7</c:v>
                </c:pt>
                <c:pt idx="9">
                  <c:v>8</c:v>
                </c:pt>
                <c:pt idx="10">
                  <c:v>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4377424"/>
        <c:axId val="274365272"/>
      </c:barChart>
      <c:catAx>
        <c:axId val="274377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100" dirty="0"/>
                  <a:t>Number of Years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34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365272"/>
        <c:crosses val="autoZero"/>
        <c:auto val="1"/>
        <c:lblAlgn val="ctr"/>
        <c:lblOffset val="100"/>
        <c:noMultiLvlLbl val="0"/>
      </c:catAx>
      <c:valAx>
        <c:axId val="274365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Number of Sites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4377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9F7FE-9018-45F5-9E6F-1D2D518D3439}" type="datetimeFigureOut">
              <a:rPr lang="en-US" smtClean="0"/>
              <a:t>9/10/2017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647D7-5940-442A-93BD-16717A871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74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47D7-5940-442A-93BD-16717A8716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18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47D7-5940-442A-93BD-16717A8716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05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F249F-F748-4F78-85EB-BD6E0DCEDA69}" type="datetime1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73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EA69-36EE-4730-8016-3E6E802FBD59}" type="datetime1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69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B0974-4C7B-4365-B515-630F869C9E6B}" type="datetime1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5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6B7BB-202C-498B-BBCB-BE8981762535}" type="datetime1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4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D9C3C-2669-46CF-87B7-FA98D498453C}" type="datetime1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067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FC375-53BF-4984-B050-26A182089959}" type="datetime1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13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5791B-2F19-42D8-B645-A627C2759E63}" type="datetime1">
              <a:rPr lang="en-US" smtClean="0"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6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21D2-318A-4B1F-9517-5F71079491B9}" type="datetime1">
              <a:rPr lang="en-US" smtClean="0"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5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4883E-BE28-45D7-A50D-703E52D2E9CF}" type="datetime1">
              <a:rPr lang="en-US" smtClean="0"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0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39D10-6862-45ED-B914-DB711DE32A75}" type="datetime1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53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1C3D-F02F-46E2-B9C7-00D6F3AA177C}" type="datetime1">
              <a:rPr lang="en-US" smtClean="0"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042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30384-E59B-4F34-8F99-AB5E1006C967}" type="datetime1">
              <a:rPr lang="en-US" smtClean="0"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B3208-BB51-4EAF-BD35-CD883D134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572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752601"/>
            <a:ext cx="8839200" cy="184785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Evaluation of visible AOD retrievals over the </a:t>
            </a:r>
            <a:r>
              <a:rPr lang="en-US" sz="2800" dirty="0" smtClean="0">
                <a:latin typeface="Arial Rounded MT Bold" panose="020F0704030504030204" pitchFamily="34" charset="0"/>
              </a:rPr>
              <a:t/>
            </a:r>
            <a:br>
              <a:rPr lang="en-US" sz="2800" dirty="0" smtClean="0">
                <a:latin typeface="Arial Rounded MT Bold" panose="020F0704030504030204" pitchFamily="34" charset="0"/>
              </a:rPr>
            </a:br>
            <a:r>
              <a:rPr lang="en-US" sz="2800" dirty="0" smtClean="0">
                <a:latin typeface="Arial Rounded MT Bold" panose="020F0704030504030204" pitchFamily="34" charset="0"/>
              </a:rPr>
              <a:t>North America </a:t>
            </a:r>
            <a:r>
              <a:rPr lang="en-US" sz="2800" dirty="0">
                <a:latin typeface="Arial Rounded MT Bold" panose="020F0704030504030204" pitchFamily="34" charset="0"/>
              </a:rPr>
              <a:t>using MODIS </a:t>
            </a:r>
            <a:r>
              <a:rPr lang="en-US" sz="2800" dirty="0" smtClean="0">
                <a:latin typeface="Arial Rounded MT Bold" panose="020F0704030504030204" pitchFamily="34" charset="0"/>
              </a:rPr>
              <a:t>algorithms</a:t>
            </a:r>
            <a:endParaRPr lang="en-US" sz="2800" dirty="0">
              <a:latin typeface="Arial Rounded MT Bold" panose="020F07040305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47800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2060"/>
                </a:solidFill>
              </a:rPr>
              <a:t>Hiren Jethva</a:t>
            </a:r>
            <a:r>
              <a:rPr lang="en-US" sz="2000" baseline="30000" dirty="0" smtClean="0">
                <a:solidFill>
                  <a:srgbClr val="002060"/>
                </a:solidFill>
              </a:rPr>
              <a:t>1,2</a:t>
            </a:r>
            <a:r>
              <a:rPr lang="en-US" sz="2000" dirty="0" smtClean="0">
                <a:solidFill>
                  <a:srgbClr val="002060"/>
                </a:solidFill>
              </a:rPr>
              <a:t>, </a:t>
            </a:r>
            <a:r>
              <a:rPr lang="en-US" sz="2000" dirty="0" smtClean="0">
                <a:solidFill>
                  <a:srgbClr val="002060"/>
                </a:solidFill>
              </a:rPr>
              <a:t>Omar </a:t>
            </a:r>
            <a:r>
              <a:rPr lang="en-US" sz="2000" dirty="0" smtClean="0">
                <a:solidFill>
                  <a:srgbClr val="002060"/>
                </a:solidFill>
              </a:rPr>
              <a:t>Torres</a:t>
            </a:r>
            <a:r>
              <a:rPr lang="en-US" sz="2000" baseline="30000" dirty="0" smtClean="0">
                <a:solidFill>
                  <a:srgbClr val="002060"/>
                </a:solidFill>
              </a:rPr>
              <a:t>2</a:t>
            </a:r>
            <a:r>
              <a:rPr lang="en-US" sz="2000" dirty="0" smtClean="0">
                <a:solidFill>
                  <a:srgbClr val="002060"/>
                </a:solidFill>
              </a:rPr>
              <a:t>, Yasuko </a:t>
            </a:r>
            <a:r>
              <a:rPr lang="en-US" sz="2000" dirty="0">
                <a:solidFill>
                  <a:srgbClr val="002060"/>
                </a:solidFill>
              </a:rPr>
              <a:t>Yoshida</a:t>
            </a:r>
            <a:r>
              <a:rPr lang="en-US" sz="2000" baseline="30000" dirty="0">
                <a:solidFill>
                  <a:srgbClr val="002060"/>
                </a:solidFill>
              </a:rPr>
              <a:t>3</a:t>
            </a:r>
            <a:endParaRPr lang="en-US" sz="2000" baseline="30000" dirty="0" smtClean="0">
              <a:solidFill>
                <a:srgbClr val="002060"/>
              </a:solidFill>
            </a:endParaRP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USRA/GESTAR</a:t>
            </a:r>
          </a:p>
          <a:p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NASA Goddard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(Code 614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r>
              <a:rPr lang="en-US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Systems &amp; Applications, Inc.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6115465"/>
            <a:ext cx="6400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TEMPO Aerosol Workshop Sep 11</a:t>
            </a:r>
            <a:r>
              <a:rPr lang="en-US" sz="1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th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CAFE-AB66-4002-848A-09BA7B5846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1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r="36666"/>
          <a:stretch/>
        </p:blipFill>
        <p:spPr>
          <a:xfrm rot="16200000">
            <a:off x="3543299" y="-2749924"/>
            <a:ext cx="2057401" cy="8471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4"/>
          <a:stretch/>
        </p:blipFill>
        <p:spPr>
          <a:xfrm rot="16200000">
            <a:off x="4578724" y="-3969123"/>
            <a:ext cx="380999" cy="8471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67778"/>
          <a:stretch/>
        </p:blipFill>
        <p:spPr>
          <a:xfrm rot="16200000">
            <a:off x="3543300" y="-616324"/>
            <a:ext cx="2057400" cy="8471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66667"/>
          <a:stretch/>
        </p:blipFill>
        <p:spPr>
          <a:xfrm rot="16200000">
            <a:off x="3664324" y="1441078"/>
            <a:ext cx="2057400" cy="8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83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r="66628"/>
          <a:stretch/>
        </p:blipFill>
        <p:spPr>
          <a:xfrm rot="16200000">
            <a:off x="3543300" y="-2749922"/>
            <a:ext cx="2057400" cy="8471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4"/>
          <a:stretch/>
        </p:blipFill>
        <p:spPr>
          <a:xfrm rot="16200000">
            <a:off x="4578724" y="-3969123"/>
            <a:ext cx="380999" cy="8471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" r="35494"/>
          <a:stretch/>
        </p:blipFill>
        <p:spPr>
          <a:xfrm rot="16200000">
            <a:off x="2476499" y="450478"/>
            <a:ext cx="4191001" cy="8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89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4756" y="-34963"/>
            <a:ext cx="6126480" cy="7568007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57200" y="152400"/>
            <a:ext cx="8229600" cy="6397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 Plots – Eastern N.A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20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34756" y="-34962"/>
            <a:ext cx="6126480" cy="7568004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457200" y="152400"/>
            <a:ext cx="8229600" cy="6397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Summary Plots – Western N.A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5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457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Eastern N.A. Composite – Diff. as a function of DOY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0200" y="78626"/>
            <a:ext cx="5943600" cy="734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423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457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Western N.A. Composite – Diff. as a function of DOY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00200" y="78627"/>
            <a:ext cx="5943600" cy="73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8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Summary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721659"/>
              </p:ext>
            </p:extLst>
          </p:nvPr>
        </p:nvGraphicFramePr>
        <p:xfrm>
          <a:off x="990600" y="1752600"/>
          <a:ext cx="7239000" cy="1483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RMSE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Slope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Intercept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Dark Target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0.078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0.887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1.158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Deep Blue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0.072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0.829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0.822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0.041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MAIAC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0.054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0.911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0.837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0.004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602484" y="1295400"/>
            <a:ext cx="2015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Eastern N.A. Sites</a:t>
            </a: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974574"/>
              </p:ext>
            </p:extLst>
          </p:nvPr>
        </p:nvGraphicFramePr>
        <p:xfrm>
          <a:off x="952500" y="4231640"/>
          <a:ext cx="7239000" cy="14833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RMSE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Slope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Intercept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Dark Target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0.156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0.581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0.994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0.079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Deep Blue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0.074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0.745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0.834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0.022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MAIAC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0.053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0.838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0.034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64384" y="3797905"/>
            <a:ext cx="2117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Western N.A. Sites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442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1"/>
          <p:cNvSpPr txBox="1">
            <a:spLocks/>
          </p:cNvSpPr>
          <p:nvPr/>
        </p:nvSpPr>
        <p:spPr>
          <a:xfrm>
            <a:off x="696207" y="2438400"/>
            <a:ext cx="78867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CAFE-AB66-4002-848A-09BA7B5846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5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96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19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569789"/>
              </p:ext>
            </p:extLst>
          </p:nvPr>
        </p:nvGraphicFramePr>
        <p:xfrm>
          <a:off x="990600" y="1336040"/>
          <a:ext cx="7239000" cy="17881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RMSE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Slope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Intercept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5km_15min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0.905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0.826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10km_15min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0.902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20km_15min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0.845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0.002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40km_30min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0.004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582800"/>
              </p:ext>
            </p:extLst>
          </p:nvPr>
        </p:nvGraphicFramePr>
        <p:xfrm>
          <a:off x="1014454" y="3733800"/>
          <a:ext cx="7239000" cy="17881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RMSE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Slope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Intercept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5km_15min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0.699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0.022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10km_15min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0.026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20km_15min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0.741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0.029</a:t>
                      </a:r>
                      <a:endParaRPr 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40km_30min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0.053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0.838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0.724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0.034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5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Impact of </a:t>
            </a:r>
            <a:r>
              <a:rPr lang="en-US" dirty="0" err="1" smtClean="0"/>
              <a:t>Spatio</a:t>
            </a:r>
            <a:r>
              <a:rPr lang="en-US" dirty="0" smtClean="0"/>
              <a:t>-temporal Window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67445" y="914400"/>
            <a:ext cx="1499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Eastern N.A.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84037" y="3352800"/>
            <a:ext cx="1604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Western N.A.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978875"/>
            <a:ext cx="922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MAIAC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337" y="5780127"/>
            <a:ext cx="913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DT </a:t>
            </a:r>
            <a:r>
              <a:rPr lang="en-US" dirty="0" smtClean="0">
                <a:sym typeface="Wingdings" panose="05000000000000000000" pitchFamily="2" charset="2"/>
              </a:rPr>
              <a:t> RMSE, R, and Slope improved with averaging for Western N.A; worsen for Eastern N.A.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337" y="6334476"/>
            <a:ext cx="8534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DB </a:t>
            </a:r>
            <a:r>
              <a:rPr lang="en-US" dirty="0" smtClean="0">
                <a:sym typeface="Wingdings" panose="05000000000000000000" pitchFamily="2" charset="2"/>
              </a:rPr>
              <a:t> RMSE, R, and Slope degraded with averaging for both Eastern and Western N.A.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62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Satellite AOT Data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256003"/>
              </p:ext>
            </p:extLst>
          </p:nvPr>
        </p:nvGraphicFramePr>
        <p:xfrm>
          <a:off x="381000" y="1600200"/>
          <a:ext cx="8229601" cy="235204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716967"/>
                <a:gridCol w="1716967"/>
                <a:gridCol w="479566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Aerosol Product/</a:t>
                      </a:r>
                    </a:p>
                    <a:p>
                      <a:r>
                        <a:rPr lang="en-US" sz="1600" dirty="0" smtClean="0"/>
                        <a:t>Algorithm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Level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Characteristics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Dark Target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Level-2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Level -2 10-km AOT retrievals in the</a:t>
                      </a:r>
                      <a:r>
                        <a:rPr lang="en-US" sz="1600" baseline="0" dirty="0" smtClean="0"/>
                        <a:t> visible </a:t>
                      </a:r>
                      <a:r>
                        <a:rPr lang="en-US" sz="1600" baseline="0" dirty="0" smtClean="0"/>
                        <a:t>bands</a:t>
                      </a:r>
                      <a:endParaRPr lang="en-US" sz="1600" baseline="0" dirty="0" smtClean="0"/>
                    </a:p>
                    <a:p>
                      <a:pPr algn="ctr"/>
                      <a:r>
                        <a:rPr lang="en-US" sz="1600" baseline="0" dirty="0" smtClean="0"/>
                        <a:t>Retrieval Wavelengths: 470 and 660 nm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Deep</a:t>
                      </a:r>
                      <a:r>
                        <a:rPr lang="en-US" sz="1600" baseline="0" dirty="0" smtClean="0"/>
                        <a:t> Blue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Level-2</a:t>
                      </a:r>
                    </a:p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10-km AOT retrievals in the</a:t>
                      </a:r>
                      <a:r>
                        <a:rPr lang="en-US" sz="1600" baseline="0" dirty="0" smtClean="0"/>
                        <a:t> visible bands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MAIAC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Level-2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1-km</a:t>
                      </a:r>
                      <a:r>
                        <a:rPr lang="en-US" sz="1600" b="0" baseline="0" dirty="0" smtClean="0"/>
                        <a:t> AOTs in the visible bands</a:t>
                      </a:r>
                      <a:endParaRPr lang="en-US" sz="16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2077" y="5181600"/>
            <a:ext cx="855984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Only “good” and “very good” </a:t>
            </a:r>
            <a:r>
              <a:rPr lang="en-US" dirty="0" smtClean="0"/>
              <a:t>470-nm AOT retrievals </a:t>
            </a:r>
            <a:r>
              <a:rPr lang="en-US" dirty="0" smtClean="0"/>
              <a:t>are considered in the validation study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71158" y="4300974"/>
            <a:ext cx="2401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Data Period: 2002-2016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19809"/>
            <a:ext cx="4572000" cy="4572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AERONET Data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051768"/>
              </p:ext>
            </p:extLst>
          </p:nvPr>
        </p:nvGraphicFramePr>
        <p:xfrm>
          <a:off x="304800" y="1219200"/>
          <a:ext cx="3276600" cy="251968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828800"/>
                <a:gridCol w="144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Region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Number of Sites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Eastern NA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107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Western NA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64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Total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171</a:t>
                      </a:r>
                      <a:endParaRPr lang="en-US" sz="1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DISCOVR-AQ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 2011</a:t>
                      </a:r>
                    </a:p>
                    <a:p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DC area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41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DISCOVR-AQ</a:t>
                      </a: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 2012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>
                          <a:solidFill>
                            <a:srgbClr val="0070C0"/>
                          </a:solidFill>
                        </a:rPr>
                        <a:t>San Joaquin Valley CA</a:t>
                      </a:r>
                      <a:endParaRPr lang="en-US" sz="1400" dirty="0" smtClean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70C0"/>
                          </a:solidFill>
                        </a:rPr>
                        <a:t>14</a:t>
                      </a:r>
                      <a:endParaRPr lang="en-US" sz="14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562600" y="5791200"/>
            <a:ext cx="26196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AERONET Level 2.0 AOTs </a:t>
            </a:r>
          </a:p>
          <a:p>
            <a:r>
              <a:rPr lang="en-US" sz="1400" dirty="0" smtClean="0"/>
              <a:t>(quality-screened and cloud-free)</a:t>
            </a:r>
          </a:p>
          <a:p>
            <a:endParaRPr lang="en-US" sz="1400" dirty="0" smtClean="0"/>
          </a:p>
          <a:p>
            <a:r>
              <a:rPr lang="en-US" sz="1400" dirty="0" smtClean="0"/>
              <a:t>Data Period: 2002-2016</a:t>
            </a:r>
            <a:endParaRPr lang="en-US" sz="1400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340172"/>
              </p:ext>
            </p:extLst>
          </p:nvPr>
        </p:nvGraphicFramePr>
        <p:xfrm>
          <a:off x="76200" y="3962400"/>
          <a:ext cx="4495800" cy="2707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/>
          </p:cNvSpPr>
          <p:nvPr/>
        </p:nvSpPr>
        <p:spPr>
          <a:xfrm>
            <a:off x="1109170" y="1730818"/>
            <a:ext cx="457200" cy="457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2590800" y="1600200"/>
            <a:ext cx="731520" cy="7315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4389120" y="1410778"/>
            <a:ext cx="1097280" cy="10972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6629400" y="1136458"/>
            <a:ext cx="1645920" cy="16459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09170" y="2360604"/>
            <a:ext cx="457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07757" y="2438400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 km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685946" y="251460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 km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607146" y="2438400"/>
            <a:ext cx="71517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04333" y="2694801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 km</a:t>
            </a:r>
            <a:endParaRPr lang="en-US" sz="12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05466" y="2667000"/>
            <a:ext cx="108093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10760" y="304800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r>
              <a:rPr lang="en-US" sz="1200" dirty="0" smtClean="0"/>
              <a:t>0 km</a:t>
            </a:r>
            <a:endParaRPr lang="en-US" sz="12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675479" y="2957899"/>
            <a:ext cx="159984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5784" y="3284033"/>
            <a:ext cx="1186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Δ</a:t>
            </a:r>
            <a:r>
              <a:rPr lang="en-US" sz="1400" b="1" dirty="0" smtClean="0"/>
              <a:t>T=±15 mins.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390192" y="3451586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Δ</a:t>
            </a:r>
            <a:r>
              <a:rPr lang="en-US" sz="1400" b="1" dirty="0"/>
              <a:t>T </a:t>
            </a:r>
            <a:r>
              <a:rPr lang="en-US" sz="1400" b="1" dirty="0" smtClean="0"/>
              <a:t>=±15 mins.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4324451" y="3451586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Δ</a:t>
            </a:r>
            <a:r>
              <a:rPr lang="en-US" sz="1400" b="1" dirty="0"/>
              <a:t>T </a:t>
            </a:r>
            <a:r>
              <a:rPr lang="en-US" sz="1400" b="1" dirty="0" smtClean="0"/>
              <a:t>=±15 </a:t>
            </a:r>
            <a:r>
              <a:rPr lang="en-US" sz="1400" b="1" dirty="0" err="1" smtClean="0"/>
              <a:t>mins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862090" y="3810045"/>
            <a:ext cx="1226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/>
              <a:t>Δ</a:t>
            </a:r>
            <a:r>
              <a:rPr lang="en-US" sz="1400" b="1" dirty="0"/>
              <a:t>T </a:t>
            </a:r>
            <a:r>
              <a:rPr lang="en-US" sz="1400" b="1" dirty="0" smtClean="0"/>
              <a:t>=±30 </a:t>
            </a:r>
            <a:r>
              <a:rPr lang="en-US" sz="1400" b="1" dirty="0" err="1" smtClean="0"/>
              <a:t>mins</a:t>
            </a:r>
            <a:r>
              <a:rPr lang="en-US" sz="1400" b="1" dirty="0" smtClean="0"/>
              <a:t>.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794131" y="179668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7308731" y="179668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812931" y="1802593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1194141" y="1790141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1009230" y="2833300"/>
            <a:ext cx="6751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N</a:t>
            </a:r>
            <a:r>
              <a:rPr lang="en-US" sz="1400" b="1" baseline="-25000" dirty="0" err="1" smtClean="0"/>
              <a:t>min</a:t>
            </a:r>
            <a:r>
              <a:rPr lang="en-US" sz="1400" b="1" dirty="0" smtClean="0"/>
              <a:t>=5</a:t>
            </a:r>
            <a:endParaRPr lang="en-US" sz="1400" b="1" dirty="0"/>
          </a:p>
        </p:txBody>
      </p:sp>
      <p:sp>
        <p:nvSpPr>
          <p:cNvPr id="36" name="Rectangle 35"/>
          <p:cNvSpPr/>
          <p:nvPr/>
        </p:nvSpPr>
        <p:spPr>
          <a:xfrm>
            <a:off x="2648275" y="2976045"/>
            <a:ext cx="766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N</a:t>
            </a:r>
            <a:r>
              <a:rPr lang="en-US" sz="1400" b="1" baseline="-25000" dirty="0" err="1" smtClean="0"/>
              <a:t>min</a:t>
            </a:r>
            <a:r>
              <a:rPr lang="en-US" sz="1400" b="1" dirty="0" smtClean="0"/>
              <a:t>=20</a:t>
            </a:r>
            <a:endParaRPr lang="en-US" sz="1400" b="1" dirty="0"/>
          </a:p>
        </p:txBody>
      </p:sp>
      <p:sp>
        <p:nvSpPr>
          <p:cNvPr id="37" name="Rectangle 36"/>
          <p:cNvSpPr/>
          <p:nvPr/>
        </p:nvSpPr>
        <p:spPr>
          <a:xfrm>
            <a:off x="4572000" y="3128445"/>
            <a:ext cx="7665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N</a:t>
            </a:r>
            <a:r>
              <a:rPr lang="en-US" sz="1400" b="1" baseline="-25000" dirty="0" err="1" smtClean="0"/>
              <a:t>min</a:t>
            </a:r>
            <a:r>
              <a:rPr lang="en-US" sz="1400" b="1" dirty="0" smtClean="0"/>
              <a:t>=80</a:t>
            </a:r>
            <a:endParaRPr lang="en-US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7151348" y="3428489"/>
            <a:ext cx="849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/>
              <a:t>N</a:t>
            </a:r>
            <a:r>
              <a:rPr lang="en-US" sz="1400" b="1" baseline="-25000" dirty="0" err="1" smtClean="0"/>
              <a:t>min</a:t>
            </a:r>
            <a:r>
              <a:rPr lang="en-US" sz="1400" b="1" dirty="0" smtClean="0"/>
              <a:t>=320</a:t>
            </a:r>
            <a:endParaRPr lang="en-US" sz="1400" b="1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2394305" y="5226059"/>
            <a:ext cx="2596243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676096" y="4910647"/>
            <a:ext cx="8164" cy="658609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43" idx="2"/>
          </p:cNvCxnSpPr>
          <p:nvPr/>
        </p:nvCxnSpPr>
        <p:spPr>
          <a:xfrm>
            <a:off x="3204681" y="4459735"/>
            <a:ext cx="479579" cy="47570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286000" y="4151958"/>
            <a:ext cx="1837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Satellite overpass time</a:t>
            </a:r>
            <a:endParaRPr lang="en-US" sz="14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2938598" y="5019786"/>
            <a:ext cx="0" cy="41324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503420" y="5022583"/>
            <a:ext cx="0" cy="413247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897210" y="5672668"/>
            <a:ext cx="163285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241074" y="5795099"/>
            <a:ext cx="865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TWINDOW</a:t>
            </a:r>
            <a:endParaRPr lang="en-US" sz="1200" dirty="0"/>
          </a:p>
        </p:txBody>
      </p:sp>
      <p:cxnSp>
        <p:nvCxnSpPr>
          <p:cNvPr id="48" name="Straight Arrow Connector 47"/>
          <p:cNvCxnSpPr/>
          <p:nvPr/>
        </p:nvCxnSpPr>
        <p:spPr>
          <a:xfrm flipH="1">
            <a:off x="4149602" y="4592239"/>
            <a:ext cx="557334" cy="48985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984706" y="4258283"/>
            <a:ext cx="1820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AERONET direct meas.</a:t>
            </a:r>
            <a:endParaRPr lang="en-US" sz="1400" dirty="0"/>
          </a:p>
        </p:txBody>
      </p:sp>
      <p:sp>
        <p:nvSpPr>
          <p:cNvPr id="50" name="TextBox 49"/>
          <p:cNvSpPr txBox="1"/>
          <p:nvPr/>
        </p:nvSpPr>
        <p:spPr>
          <a:xfrm>
            <a:off x="3209173" y="4954827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51" name="TextBox 50"/>
          <p:cNvSpPr txBox="1"/>
          <p:nvPr/>
        </p:nvSpPr>
        <p:spPr>
          <a:xfrm>
            <a:off x="2969701" y="4952111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4006529" y="496027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53" name="TextBox 52"/>
          <p:cNvSpPr txBox="1"/>
          <p:nvPr/>
        </p:nvSpPr>
        <p:spPr>
          <a:xfrm>
            <a:off x="3767057" y="4957559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54" name="Title 51"/>
          <p:cNvSpPr txBox="1">
            <a:spLocks/>
          </p:cNvSpPr>
          <p:nvPr/>
        </p:nvSpPr>
        <p:spPr>
          <a:xfrm>
            <a:off x="628650" y="365126"/>
            <a:ext cx="7886700" cy="63908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Co-location Approach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472228" y="5833646"/>
            <a:ext cx="2549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/>
              <a:t>Δ</a:t>
            </a:r>
            <a:r>
              <a:rPr lang="en-US" sz="1600" dirty="0" smtClean="0"/>
              <a:t>T = AERONET time-window</a:t>
            </a: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981200" y="1410778"/>
            <a:ext cx="0" cy="255315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886200" y="1143000"/>
            <a:ext cx="0" cy="282093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019800" y="990600"/>
            <a:ext cx="0" cy="31272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066800" y="1219200"/>
            <a:ext cx="224200" cy="6640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93836" y="888480"/>
            <a:ext cx="1030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AERONET </a:t>
            </a:r>
            <a:endParaRPr lang="en-US" sz="16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CAFE-AB66-4002-848A-09BA7B5846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1"/>
          <p:cNvSpPr txBox="1">
            <a:spLocks/>
          </p:cNvSpPr>
          <p:nvPr/>
        </p:nvSpPr>
        <p:spPr>
          <a:xfrm>
            <a:off x="696207" y="2438400"/>
            <a:ext cx="78867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MAIAC vs. AERONET</a:t>
            </a:r>
          </a:p>
          <a:p>
            <a:r>
              <a:rPr lang="en-US" dirty="0" smtClean="0"/>
              <a:t>Eastern N.A. Sites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CAFE-AB66-4002-848A-09BA7B5846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5"/>
          <a:stretch/>
        </p:blipFill>
        <p:spPr>
          <a:xfrm rot="16200000">
            <a:off x="3657600" y="-3054723"/>
            <a:ext cx="2362199" cy="8471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66667"/>
          <a:stretch/>
        </p:blipFill>
        <p:spPr>
          <a:xfrm rot="16200000">
            <a:off x="3803277" y="-768724"/>
            <a:ext cx="2057400" cy="8471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r="5555"/>
          <a:stretch/>
        </p:blipFill>
        <p:spPr>
          <a:xfrm rot="16200000">
            <a:off x="3803277" y="1364878"/>
            <a:ext cx="2057400" cy="8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44"/>
          <a:stretch/>
        </p:blipFill>
        <p:spPr>
          <a:xfrm rot="16200000">
            <a:off x="4578724" y="-3969123"/>
            <a:ext cx="380999" cy="8471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4" r="35555"/>
          <a:stretch/>
        </p:blipFill>
        <p:spPr>
          <a:xfrm rot="16200000">
            <a:off x="3543299" y="-2749922"/>
            <a:ext cx="2057401" cy="8471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4" r="5555"/>
          <a:stretch/>
        </p:blipFill>
        <p:spPr>
          <a:xfrm rot="16200000">
            <a:off x="3543300" y="1441078"/>
            <a:ext cx="2057400" cy="8471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5" r="5555"/>
          <a:stretch/>
        </p:blipFill>
        <p:spPr>
          <a:xfrm rot="16200000">
            <a:off x="3543299" y="-616322"/>
            <a:ext cx="2057401" cy="8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30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1"/>
          <p:cNvSpPr txBox="1">
            <a:spLocks/>
          </p:cNvSpPr>
          <p:nvPr/>
        </p:nvSpPr>
        <p:spPr>
          <a:xfrm>
            <a:off x="609600" y="2603500"/>
            <a:ext cx="7886700" cy="17526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MAIAC vs. AERONET</a:t>
            </a:r>
          </a:p>
          <a:p>
            <a:r>
              <a:rPr lang="en-US" dirty="0" smtClean="0"/>
              <a:t>Western N.A. Sites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9CAFE-AB66-4002-848A-09BA7B5846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5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3208-BB51-4EAF-BD35-CD883D1346B9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5" r="116"/>
          <a:stretch/>
        </p:blipFill>
        <p:spPr>
          <a:xfrm rot="16200000">
            <a:off x="3578652" y="-2974548"/>
            <a:ext cx="2354249" cy="84716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66667"/>
          <a:stretch/>
        </p:blipFill>
        <p:spPr>
          <a:xfrm rot="16200000">
            <a:off x="3727077" y="-692524"/>
            <a:ext cx="2057400" cy="8471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66667"/>
          <a:stretch/>
        </p:blipFill>
        <p:spPr>
          <a:xfrm rot="16200000">
            <a:off x="3727077" y="1441077"/>
            <a:ext cx="2057400" cy="847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00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435</Words>
  <Application>Microsoft Office PowerPoint</Application>
  <PresentationFormat>On-screen Show (4:3)</PresentationFormat>
  <Paragraphs>197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Rounded MT Bold</vt:lpstr>
      <vt:lpstr>Calibri</vt:lpstr>
      <vt:lpstr>Wingdings</vt:lpstr>
      <vt:lpstr>Office Theme</vt:lpstr>
      <vt:lpstr>Evaluation of visible AOD retrievals over the  North America using MODIS algorithms</vt:lpstr>
      <vt:lpstr>Satellite AOT Data</vt:lpstr>
      <vt:lpstr>AERONET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AERONET Data</dc:title>
  <dc:creator>Hiren Jethva</dc:creator>
  <cp:lastModifiedBy>Hiren Jethva</cp:lastModifiedBy>
  <cp:revision>46</cp:revision>
  <dcterms:created xsi:type="dcterms:W3CDTF">2017-09-07T18:28:58Z</dcterms:created>
  <dcterms:modified xsi:type="dcterms:W3CDTF">2017-09-11T02:41:18Z</dcterms:modified>
</cp:coreProperties>
</file>